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9" r:id="rId4"/>
    <p:sldId id="263" r:id="rId5"/>
    <p:sldId id="264" r:id="rId6"/>
    <p:sldId id="266" r:id="rId7"/>
    <p:sldId id="268" r:id="rId8"/>
    <p:sldId id="258" r:id="rId9"/>
    <p:sldId id="260" r:id="rId10"/>
    <p:sldId id="256" r:id="rId11"/>
    <p:sldId id="25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30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8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3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6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78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52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40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17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6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33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EF73-1D30-44F4-9AAC-815A0108AE4D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71453-804D-4EC3-80E0-A48B2D32A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8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95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6990"/>
          </a:xfrm>
        </p:spPr>
        <p:txBody>
          <a:bodyPr/>
          <a:lstStyle/>
          <a:p>
            <a:r>
              <a:rPr lang="fr-FR" dirty="0" smtClean="0"/>
              <a:t>L’atelier paysan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b="1" dirty="0"/>
              <a:t>L’objectif </a:t>
            </a:r>
            <a:r>
              <a:rPr lang="fr-FR" sz="2400" dirty="0"/>
              <a:t>: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promouvoir </a:t>
            </a:r>
            <a:r>
              <a:rPr lang="fr-FR" sz="2400" dirty="0"/>
              <a:t>la réappropriation des </a:t>
            </a:r>
            <a:r>
              <a:rPr lang="fr-FR" sz="2400" dirty="0" smtClean="0"/>
              <a:t>savoir-faire </a:t>
            </a:r>
            <a:r>
              <a:rPr lang="fr-FR" sz="2400" dirty="0" smtClean="0"/>
              <a:t>techniques </a:t>
            </a:r>
            <a:r>
              <a:rPr lang="fr-FR" sz="2400" dirty="0"/>
              <a:t>sur les </a:t>
            </a:r>
            <a:r>
              <a:rPr lang="fr-FR" sz="2400" dirty="0" smtClean="0"/>
              <a:t>fermes afin de favoriser l’autonomie des </a:t>
            </a:r>
            <a:r>
              <a:rPr lang="fr-FR" sz="2400" dirty="0" err="1" smtClean="0"/>
              <a:t>paysan.ne.s</a:t>
            </a:r>
            <a:r>
              <a:rPr lang="fr-FR" sz="2400" dirty="0" smtClean="0"/>
              <a:t> face à leurs outils de travail.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/>
              <a:t>Les activités :</a:t>
            </a:r>
          </a:p>
          <a:p>
            <a:pPr>
              <a:buFontTx/>
              <a:buChar char="-"/>
            </a:pPr>
            <a:r>
              <a:rPr lang="fr-FR" sz="2400" u="sng" dirty="0" smtClean="0"/>
              <a:t>R&amp;D</a:t>
            </a:r>
            <a:r>
              <a:rPr lang="fr-FR" sz="2400" dirty="0" smtClean="0"/>
              <a:t> : le développement collectif et la diffusion en </a:t>
            </a:r>
            <a:r>
              <a:rPr lang="fr-FR" sz="2400" dirty="0" err="1" smtClean="0"/>
              <a:t>OpenSource</a:t>
            </a:r>
            <a:r>
              <a:rPr lang="fr-FR" sz="2400" dirty="0" smtClean="0"/>
              <a:t> de machines appropriées à l’</a:t>
            </a:r>
            <a:r>
              <a:rPr lang="fr-FR" sz="2400" dirty="0" err="1" smtClean="0"/>
              <a:t>agroécologie</a:t>
            </a:r>
            <a:endParaRPr lang="fr-FR" sz="2400" dirty="0" smtClean="0"/>
          </a:p>
          <a:p>
            <a:pPr>
              <a:buFontTx/>
              <a:buChar char="-"/>
            </a:pPr>
            <a:r>
              <a:rPr lang="fr-FR" sz="2400" u="sng" dirty="0" smtClean="0"/>
              <a:t>Formations </a:t>
            </a:r>
            <a:r>
              <a:rPr lang="fr-FR" sz="2400" dirty="0" smtClean="0"/>
              <a:t>: de 2 jours à 9 semaines, pour se former par la pratique aux techniques utiles sur les fermes : travail du métal/du bois, électricité, électronique, tracteur, informatique,…</a:t>
            </a:r>
          </a:p>
          <a:p>
            <a:pPr>
              <a:buFontTx/>
              <a:buChar char="-"/>
            </a:pPr>
            <a:r>
              <a:rPr lang="fr-FR" sz="2400" u="sng" dirty="0" smtClean="0"/>
              <a:t>Approvisionnement</a:t>
            </a:r>
            <a:r>
              <a:rPr lang="fr-FR" sz="2400" dirty="0" smtClean="0"/>
              <a:t> : aider nos </a:t>
            </a:r>
            <a:r>
              <a:rPr lang="fr-FR" sz="2400" dirty="0" err="1" smtClean="0"/>
              <a:t>usager.e.s</a:t>
            </a:r>
            <a:r>
              <a:rPr lang="fr-FR" sz="2400" dirty="0" smtClean="0"/>
              <a:t> à s’approvisionner en matière première pour </a:t>
            </a:r>
            <a:r>
              <a:rPr lang="fr-FR" sz="2400" dirty="0" err="1" smtClean="0"/>
              <a:t>autoconstruire</a:t>
            </a:r>
            <a:r>
              <a:rPr lang="fr-FR" sz="2400" dirty="0" smtClean="0"/>
              <a:t> sur leur ferme.</a:t>
            </a:r>
          </a:p>
          <a:p>
            <a:pPr>
              <a:buFontTx/>
              <a:buChar char="-"/>
            </a:pPr>
            <a:r>
              <a:rPr lang="fr-FR" sz="2400" u="sng" dirty="0"/>
              <a:t>Recherche</a:t>
            </a:r>
            <a:r>
              <a:rPr lang="fr-FR" sz="2400" dirty="0"/>
              <a:t> : coordonner un travail de recherche universitaire sur l’histoire et l’évolution des politiques de la machine agricole (« pourquoi et comment on en est arrivé là ? »)</a:t>
            </a:r>
          </a:p>
          <a:p>
            <a:pPr>
              <a:buFontTx/>
              <a:buChar char="-"/>
            </a:pPr>
            <a:endParaRPr lang="fr-FR" sz="2400" dirty="0" smtClean="0"/>
          </a:p>
        </p:txBody>
      </p:sp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9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184" y="188640"/>
            <a:ext cx="7344816" cy="1800200"/>
          </a:xfrm>
        </p:spPr>
        <p:txBody>
          <a:bodyPr>
            <a:normAutofit/>
          </a:bodyPr>
          <a:lstStyle/>
          <a:p>
            <a:r>
              <a:rPr lang="fr-FR" dirty="0" smtClean="0"/>
              <a:t>Activités de l’atelier paysan en AURA depuis 2015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784976" cy="453650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Recherche &amp; développement participative :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De nombreux projets ont émergés en AURA, aboutissant à la diffusion de plans de construction en </a:t>
            </a:r>
            <a:r>
              <a:rPr lang="fr-FR" sz="2400" dirty="0" err="1" smtClean="0">
                <a:solidFill>
                  <a:schemeClr val="tx1"/>
                </a:solidFill>
              </a:rPr>
              <a:t>OpenSource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: </a:t>
            </a:r>
            <a:r>
              <a:rPr lang="fr-FR" sz="2400" i="1" dirty="0" smtClean="0">
                <a:solidFill>
                  <a:schemeClr val="tx1"/>
                </a:solidFill>
              </a:rPr>
              <a:t>triptyque pour planches permanentes (maraichage), Dahu (viticulture), semoirs à engrais verts (</a:t>
            </a:r>
            <a:r>
              <a:rPr lang="fr-FR" sz="2400" i="1" dirty="0" err="1" smtClean="0">
                <a:solidFill>
                  <a:schemeClr val="tx1"/>
                </a:solidFill>
              </a:rPr>
              <a:t>viti</a:t>
            </a:r>
            <a:r>
              <a:rPr lang="fr-FR" sz="2400" i="1" dirty="0" smtClean="0">
                <a:solidFill>
                  <a:schemeClr val="tx1"/>
                </a:solidFill>
              </a:rPr>
              <a:t> et </a:t>
            </a:r>
            <a:r>
              <a:rPr lang="fr-FR" sz="2400" i="1" dirty="0" err="1" smtClean="0">
                <a:solidFill>
                  <a:schemeClr val="tx1"/>
                </a:solidFill>
              </a:rPr>
              <a:t>maraich</a:t>
            </a:r>
            <a:r>
              <a:rPr lang="fr-FR" sz="2400" i="1" dirty="0" smtClean="0">
                <a:solidFill>
                  <a:schemeClr val="tx1"/>
                </a:solidFill>
              </a:rPr>
              <a:t>’), épandeur à compost, semoir </a:t>
            </a:r>
            <a:r>
              <a:rPr lang="fr-FR" sz="2400" i="1" dirty="0" err="1" smtClean="0">
                <a:solidFill>
                  <a:schemeClr val="tx1"/>
                </a:solidFill>
              </a:rPr>
              <a:t>multigraines</a:t>
            </a:r>
            <a:r>
              <a:rPr lang="fr-FR" sz="2400" i="1" dirty="0" smtClean="0">
                <a:solidFill>
                  <a:schemeClr val="tx1"/>
                </a:solidFill>
              </a:rPr>
              <a:t>,…</a:t>
            </a:r>
            <a:br>
              <a:rPr lang="fr-FR" sz="2400" i="1" dirty="0" smtClean="0">
                <a:solidFill>
                  <a:schemeClr val="tx1"/>
                </a:solidFill>
              </a:rPr>
            </a:br>
            <a:r>
              <a:rPr lang="fr-FR" sz="2400" u="sng" dirty="0" smtClean="0">
                <a:solidFill>
                  <a:schemeClr val="tx1"/>
                </a:solidFill>
              </a:rPr>
              <a:t>Ces outils sont vivants </a:t>
            </a:r>
            <a:r>
              <a:rPr lang="fr-FR" sz="2400" dirty="0" smtClean="0">
                <a:solidFill>
                  <a:schemeClr val="tx1"/>
                </a:solidFill>
              </a:rPr>
              <a:t>et bénéficient au fil des ans des améliorations de nos </a:t>
            </a:r>
            <a:r>
              <a:rPr lang="fr-FR" sz="2400" dirty="0" err="1" smtClean="0">
                <a:solidFill>
                  <a:schemeClr val="tx1"/>
                </a:solidFill>
              </a:rPr>
              <a:t>usager.e.s</a:t>
            </a:r>
            <a:r>
              <a:rPr lang="fr-FR" sz="2400" dirty="0" smtClean="0">
                <a:solidFill>
                  <a:schemeClr val="tx1"/>
                </a:solidFill>
              </a:rPr>
              <a:t> : c’est l’avantage de l’</a:t>
            </a:r>
            <a:r>
              <a:rPr lang="fr-FR" sz="2400" dirty="0" err="1" smtClean="0">
                <a:solidFill>
                  <a:schemeClr val="tx1"/>
                </a:solidFill>
              </a:rPr>
              <a:t>OpenSource</a:t>
            </a:r>
            <a:r>
              <a:rPr lang="fr-FR" sz="2400" dirty="0" smtClean="0">
                <a:solidFill>
                  <a:schemeClr val="tx1"/>
                </a:solidFill>
              </a:rPr>
              <a:t> !</a:t>
            </a:r>
          </a:p>
          <a:p>
            <a:pPr algn="l"/>
            <a:endParaRPr lang="fr-FR" sz="2400" b="1" dirty="0">
              <a:solidFill>
                <a:schemeClr val="tx1"/>
              </a:solidFill>
            </a:endParaRPr>
          </a:p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Formations :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677 </a:t>
            </a:r>
            <a:r>
              <a:rPr lang="fr-FR" sz="2400" dirty="0">
                <a:solidFill>
                  <a:schemeClr val="tx1"/>
                </a:solidFill>
              </a:rPr>
              <a:t>stagiaires </a:t>
            </a:r>
            <a:r>
              <a:rPr lang="fr-FR" sz="2400" dirty="0" smtClean="0">
                <a:solidFill>
                  <a:schemeClr val="tx1"/>
                </a:solidFill>
              </a:rPr>
              <a:t>uniques </a:t>
            </a:r>
            <a:r>
              <a:rPr lang="fr-FR" sz="2400" dirty="0" err="1" smtClean="0">
                <a:solidFill>
                  <a:schemeClr val="tx1"/>
                </a:solidFill>
              </a:rPr>
              <a:t>domicilié.e.s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en AURA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295 fermes équipées avec des outils </a:t>
            </a:r>
            <a:r>
              <a:rPr lang="fr-FR" sz="2400" dirty="0" smtClean="0">
                <a:solidFill>
                  <a:schemeClr val="tx1"/>
                </a:solidFill>
              </a:rPr>
              <a:t>fabriqués en formations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697 jours de formations sur 212 formations</a:t>
            </a: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Approvisionnement :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428 commandes en AURA (dont 42 </a:t>
            </a:r>
            <a:r>
              <a:rPr lang="fr-FR" sz="2400" dirty="0" smtClean="0">
                <a:solidFill>
                  <a:schemeClr val="tx1"/>
                </a:solidFill>
              </a:rPr>
              <a:t>kits (début en 2021))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5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83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360" y="562670"/>
            <a:ext cx="6635080" cy="12101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Formations dispensées par l’atelier paysan en AURA</a:t>
            </a:r>
            <a:br>
              <a:rPr lang="fr-FR" dirty="0" smtClean="0"/>
            </a:br>
            <a:r>
              <a:rPr lang="fr-FR" dirty="0" smtClean="0"/>
              <a:t>depuis 2015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39985"/>
              </p:ext>
            </p:extLst>
          </p:nvPr>
        </p:nvGraphicFramePr>
        <p:xfrm>
          <a:off x="1641792" y="2584790"/>
          <a:ext cx="5860415" cy="38557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73735"/>
                <a:gridCol w="4376420"/>
                <a:gridCol w="81026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nbe</a:t>
                      </a:r>
                      <a:r>
                        <a:rPr lang="fr-FR" sz="1100" dirty="0">
                          <a:effectLst/>
                        </a:rPr>
                        <a:t> formation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type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techno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avancée à l'autoconstruction 5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courte à l'autoconstruction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Initiation au travail du métal 2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Tracteur 2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tracteur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Conception de bâtiments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archi/bois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aux impacts de ses choix en agroéquipements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agronomie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Renforcer la résilience de sa ferme par l'autonomie technique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autre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Initiation à l'électronique libre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éléctronique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logiciel de marâichage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logiciel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agronomie et machinisme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agronomie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agronomie et machinisme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agronomie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soudure avancée multiprocédés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Faire équipe pour l'émergence de technologies agricoles appropriées au territoire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politique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Formation méthanisation 2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autre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Basse traction quels outils de binage 1 jour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agronomie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Gamme des technologies paysannes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agronomie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Initiation au travail de l'inox 3 jours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métal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0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95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6990"/>
          </a:xfrm>
        </p:spPr>
        <p:txBody>
          <a:bodyPr/>
          <a:lstStyle/>
          <a:p>
            <a:r>
              <a:rPr lang="fr-FR" dirty="0" smtClean="0"/>
              <a:t>L’atelier paysan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51571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b="1" dirty="0" smtClean="0"/>
              <a:t>Les moyens :</a:t>
            </a:r>
          </a:p>
          <a:p>
            <a:pPr>
              <a:buFontTx/>
              <a:buChar char="-"/>
            </a:pPr>
            <a:r>
              <a:rPr lang="fr-FR" sz="2400" dirty="0" smtClean="0"/>
              <a:t>Coopérative d’intérêt collectif (SCIC) à but non lucratif depuis mai 2015</a:t>
            </a:r>
          </a:p>
          <a:p>
            <a:pPr>
              <a:buFontTx/>
              <a:buChar char="-"/>
            </a:pPr>
            <a:r>
              <a:rPr lang="fr-FR" sz="2400" dirty="0" smtClean="0"/>
              <a:t>Environ </a:t>
            </a:r>
            <a:r>
              <a:rPr lang="fr-FR" sz="2400" dirty="0" smtClean="0"/>
              <a:t>180 sociétaires : personnes physiques et morales</a:t>
            </a:r>
          </a:p>
          <a:p>
            <a:pPr>
              <a:buFontTx/>
              <a:buChar char="-"/>
            </a:pPr>
            <a:r>
              <a:rPr lang="fr-FR" sz="2400" dirty="0"/>
              <a:t>28 </a:t>
            </a:r>
            <a:r>
              <a:rPr lang="fr-FR" sz="2400" dirty="0" err="1"/>
              <a:t>salarié.e.s</a:t>
            </a:r>
            <a:r>
              <a:rPr lang="fr-FR" sz="2400" dirty="0"/>
              <a:t> </a:t>
            </a:r>
            <a:r>
              <a:rPr lang="fr-FR" sz="2400" dirty="0" smtClean="0"/>
              <a:t>en salaire unique + </a:t>
            </a:r>
            <a:r>
              <a:rPr lang="fr-FR" sz="2400" dirty="0"/>
              <a:t>2 membres du directoire (26 ETP)</a:t>
            </a:r>
          </a:p>
          <a:p>
            <a:pPr>
              <a:buFontTx/>
              <a:buChar char="-"/>
            </a:pPr>
            <a:r>
              <a:rPr lang="fr-FR" sz="2400" dirty="0" smtClean="0"/>
              <a:t>1 siège social en Isère, 1 antenne dans le Morbihan, 1 antenne dans l’Hérault = 3 ateliers pour accueillir des formations</a:t>
            </a:r>
          </a:p>
          <a:p>
            <a:pPr>
              <a:buFontTx/>
              <a:buChar char="-"/>
            </a:pPr>
            <a:r>
              <a:rPr lang="fr-FR" sz="2400" dirty="0" smtClean="0"/>
              <a:t>7 « fourgons atelier » pour animer des formations en itinérance sur les territoires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 smtClean="0"/>
              <a:t>Une centaine d’outils mis en plan et accessibles en ligne</a:t>
            </a:r>
          </a:p>
          <a:p>
            <a:pPr>
              <a:buFontTx/>
              <a:buChar char="-"/>
            </a:pPr>
            <a:r>
              <a:rPr lang="fr-FR" sz="2400" dirty="0" smtClean="0"/>
              <a:t>Un forum internet référençant plus de 800 outils ou dispositifs issus de bricolage sur les fermes : espace de partage entre pairs</a:t>
            </a:r>
          </a:p>
        </p:txBody>
      </p:sp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9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87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8803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d’outils :</a:t>
            </a:r>
            <a:br>
              <a:rPr lang="fr-FR" dirty="0" smtClean="0"/>
            </a:br>
            <a:r>
              <a:rPr lang="fr-FR" dirty="0" smtClean="0"/>
              <a:t>le four à pain 100</a:t>
            </a:r>
            <a:endParaRPr lang="fr-FR" dirty="0"/>
          </a:p>
        </p:txBody>
      </p:sp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latelierpaysan.org/IMG/jpg/four_a_pain_v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192"/>
            <a:ext cx="3931391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4" y="4183977"/>
            <a:ext cx="3456384" cy="262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55" y="1638955"/>
            <a:ext cx="2642045" cy="38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76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latelierpaysan.org/IMG/jpg/img_20211111_1941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402746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1619"/>
            <a:ext cx="39147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8803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d’outils :</a:t>
            </a:r>
            <a:br>
              <a:rPr lang="fr-FR" dirty="0" smtClean="0"/>
            </a:br>
            <a:r>
              <a:rPr lang="fr-FR" dirty="0" smtClean="0"/>
              <a:t>la colonne de tri de semences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81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2492896"/>
            <a:ext cx="5346822" cy="421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556792"/>
            <a:ext cx="396612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18492"/>
            <a:ext cx="3173163" cy="225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8803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d’outils :</a:t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 err="1" smtClean="0"/>
              <a:t>roloflex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55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607029" y="47126"/>
            <a:ext cx="7488832" cy="20983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d’outils :</a:t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 err="1" smtClean="0"/>
              <a:t>chtitbine</a:t>
            </a:r>
            <a:r>
              <a:rPr lang="fr-FR" dirty="0" smtClean="0"/>
              <a:t>, porte-outil automoteur électrique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24544" y="2286946"/>
            <a:ext cx="4724400" cy="385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15" y="3567112"/>
            <a:ext cx="5655887" cy="34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37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hall de formation</a:t>
            </a:r>
            <a:r>
              <a:rPr lang="fr-FR" dirty="0"/>
              <a:t> </a:t>
            </a:r>
            <a:r>
              <a:rPr lang="fr-FR" dirty="0" smtClean="0"/>
              <a:t>au siège de </a:t>
            </a:r>
            <a:r>
              <a:rPr lang="fr-FR" dirty="0" err="1" smtClean="0"/>
              <a:t>Renage</a:t>
            </a:r>
            <a:r>
              <a:rPr lang="fr-FR" dirty="0"/>
              <a:t> </a:t>
            </a:r>
            <a:r>
              <a:rPr lang="fr-FR" dirty="0" smtClean="0"/>
              <a:t>- Isère</a:t>
            </a:r>
            <a:endParaRPr lang="fr-FR" dirty="0"/>
          </a:p>
        </p:txBody>
      </p:sp>
      <p:pic>
        <p:nvPicPr>
          <p:cNvPr id="6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8786"/>
            <a:ext cx="7560840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1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Résidence pour une ferme à la</a:t>
            </a:r>
            <a:br>
              <a:rPr lang="fr-FR" dirty="0" smtClean="0"/>
            </a:br>
            <a:r>
              <a:rPr lang="fr-FR" dirty="0" smtClean="0"/>
              <a:t>CUMA de Savigny (69)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800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59" y="1484784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8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regoire\Desktop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2583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128792" cy="216024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Mai 2021 : Parution d’un manifeste pour une autonomie paysanne et alimentaire :</a:t>
            </a:r>
            <a:br>
              <a:rPr lang="fr-FR" sz="3200" dirty="0" smtClean="0"/>
            </a:br>
            <a:r>
              <a:rPr lang="fr-FR" sz="3200" dirty="0" smtClean="0"/>
              <a:t>« Reprendre la terre aux machines »</a:t>
            </a:r>
            <a:endParaRPr lang="fr-FR" sz="3200" dirty="0"/>
          </a:p>
        </p:txBody>
      </p:sp>
      <p:pic>
        <p:nvPicPr>
          <p:cNvPr id="2050" name="Picture 2" descr="https://ref.lamartinieregroupe.com/media/9782021478174/hd/147817_couverture_Hres_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19586"/>
            <a:ext cx="3456384" cy="46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iffusion\Pilotage com\00_Charte et prepa kit com\0_KIT COM\0_AP\1- LOGOS AP\Bons Logos sur fonds clairs\Logo complet n&amp;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23488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Ouvrage issu d’un travail bénévole d’un groupe de sociétaires de l’atelier paysan.</a:t>
            </a:r>
          </a:p>
        </p:txBody>
      </p:sp>
    </p:spTree>
    <p:extLst>
      <p:ext uri="{BB962C8B-B14F-4D97-AF65-F5344CB8AC3E}">
        <p14:creationId xmlns:p14="http://schemas.microsoft.com/office/powerpoint/2010/main" val="14179629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456</Words>
  <Application>Microsoft Office PowerPoint</Application>
  <PresentationFormat>Affichage à l'écran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L’atelier paysan c’est quoi ?</vt:lpstr>
      <vt:lpstr>L’atelier paysan c’est quoi ?</vt:lpstr>
      <vt:lpstr>Exemple d’outils : le four à pain 100</vt:lpstr>
      <vt:lpstr>Exemple d’outils : la colonne de tri de semences</vt:lpstr>
      <vt:lpstr>Exemple d’outils : le roloflex</vt:lpstr>
      <vt:lpstr>Exemple d’outils : la chtitbine, porte-outil automoteur électrique</vt:lpstr>
      <vt:lpstr>Le hall de formation au siège de Renage - Isère</vt:lpstr>
      <vt:lpstr>Résidence pour une ferme à la CUMA de Savigny (69)</vt:lpstr>
      <vt:lpstr>Mai 2021 : Parution d’un manifeste pour une autonomie paysanne et alimentaire : « Reprendre la terre aux machines »</vt:lpstr>
      <vt:lpstr>Activités de l’atelier paysan en AURA depuis 2015</vt:lpstr>
      <vt:lpstr>Formations dispensées par l’atelier paysan en AURA depuis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</dc:creator>
  <cp:lastModifiedBy>Quentin</cp:lastModifiedBy>
  <cp:revision>21</cp:revision>
  <dcterms:created xsi:type="dcterms:W3CDTF">2022-12-07T09:01:40Z</dcterms:created>
  <dcterms:modified xsi:type="dcterms:W3CDTF">2023-01-25T10:06:25Z</dcterms:modified>
</cp:coreProperties>
</file>